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1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6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7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D036A-EE5D-4639-B273-4B7408527260}" type="datetimeFigureOut">
              <a:rPr lang="pl-PL" smtClean="0"/>
              <a:pPr/>
              <a:t>2015-10-13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381BA-405E-43B2-9AE6-A542A1F2E7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2892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rgbClr val="E06C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79512" y="2132856"/>
            <a:ext cx="8640960" cy="1470025"/>
          </a:xfrm>
        </p:spPr>
        <p:txBody>
          <a:bodyPr>
            <a:normAutofit/>
          </a:bodyPr>
          <a:lstStyle>
            <a:lvl1pPr>
              <a:defRPr sz="6200" baseline="0">
                <a:solidFill>
                  <a:schemeClr val="bg1"/>
                </a:solidFill>
                <a:latin typeface="Bebas Neue Bold" pitchFamily="34" charset="-18"/>
              </a:defRPr>
            </a:lvl1pPr>
          </a:lstStyle>
          <a:p>
            <a:r>
              <a:rPr lang="pl-PL" dirty="0" smtClean="0"/>
              <a:t>1 Program Najpierw mieszkanie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0" y="3886200"/>
            <a:ext cx="9036496" cy="1752600"/>
          </a:xfrm>
        </p:spPr>
        <p:txBody>
          <a:bodyPr/>
          <a:lstStyle>
            <a:lvl1pPr marL="0" indent="0" algn="ctr">
              <a:buNone/>
              <a:defRPr lang="pl-PL" sz="3600" b="1" baseline="0" smtClean="0">
                <a:solidFill>
                  <a:schemeClr val="bg1"/>
                </a:solidFill>
                <a:latin typeface="Bebas Neue Bold" pitchFamily="34" charset="-1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FUNDACJA PATHWAYS TO HOUSING, N.Y.C. HTTP://PATHWAYSTOHOUSING.ORG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1768-9536-4E2C-A4F1-CE235ABACC29}" type="datetimeFigureOut">
              <a:rPr lang="pl-PL" smtClean="0"/>
              <a:pPr/>
              <a:t>2015-10-13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AEFC-8DF1-4882-9311-5794FA8A3AD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9" name="Obraz 8" descr="logo_n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16216" y="213417"/>
            <a:ext cx="2462817" cy="9833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7544" y="1484784"/>
            <a:ext cx="8229600" cy="638944"/>
          </a:xfrm>
        </p:spPr>
        <p:txBody>
          <a:bodyPr/>
          <a:lstStyle>
            <a:lvl1pPr algn="l">
              <a:defRPr lang="pl-PL" sz="3300" b="1" baseline="0" smtClean="0">
                <a:solidFill>
                  <a:srgbClr val="E06C08"/>
                </a:solidFill>
                <a:latin typeface="Bebas Neue Bold" pitchFamily="34" charset="-18"/>
              </a:defRPr>
            </a:lvl1pPr>
          </a:lstStyle>
          <a:p>
            <a:r>
              <a:rPr lang="pl-PL" dirty="0" smtClean="0"/>
              <a:t>Wymyślanie lekarstwa: 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467544" y="2564904"/>
            <a:ext cx="8229600" cy="3805883"/>
          </a:xfrm>
        </p:spPr>
        <p:txBody>
          <a:bodyPr>
            <a:normAutofit/>
          </a:bodyPr>
          <a:lstStyle>
            <a:lvl1pPr marL="265113" indent="-179388">
              <a:buSzPct val="150000"/>
              <a:buFont typeface="Calibri" pitchFamily="34" charset="0"/>
              <a:buChar char="‐"/>
              <a:defRPr lang="pl-PL" sz="2000" baseline="0" smtClean="0"/>
            </a:lvl1pPr>
          </a:lstStyle>
          <a:p>
            <a:r>
              <a:rPr lang="pl-PL" sz="1900" baseline="0" dirty="0" err="1" smtClean="0">
                <a:solidFill>
                  <a:srgbClr val="000000"/>
                </a:solidFill>
                <a:latin typeface="+mn-lt"/>
              </a:rPr>
              <a:t>Tsemberis</a:t>
            </a:r>
            <a:r>
              <a:rPr lang="pl-PL" sz="1900" baseline="0" dirty="0" smtClean="0">
                <a:solidFill>
                  <a:srgbClr val="000000"/>
                </a:solidFill>
                <a:latin typeface="+mn-lt"/>
              </a:rPr>
              <a:t>, psycholog kliniczny z nowojorskiego szpitala spotykał w pracy bezdomnych pacjentów, którzy po leczeniu stale trafiali na ulicę i tam zostawali. </a:t>
            </a:r>
            <a:endParaRPr lang="pl-PL" sz="1200" baseline="0" dirty="0" smtClean="0">
              <a:solidFill>
                <a:srgbClr val="000000"/>
              </a:solidFill>
              <a:latin typeface="+mn-lt"/>
            </a:endParaRPr>
          </a:p>
          <a:p>
            <a:r>
              <a:rPr lang="pl-PL" sz="1900" baseline="0" dirty="0" smtClean="0">
                <a:solidFill>
                  <a:srgbClr val="000000"/>
                </a:solidFill>
                <a:latin typeface="+mn-lt"/>
              </a:rPr>
              <a:t>Uznał to za dowód, że żadna z dostępnych form pomocy nie jest skuteczna w przypadku tej grupy. </a:t>
            </a:r>
            <a:endParaRPr lang="pl-PL" sz="1200" baseline="0" dirty="0" smtClean="0">
              <a:solidFill>
                <a:srgbClr val="000000"/>
              </a:solidFill>
              <a:latin typeface="+mn-lt"/>
            </a:endParaRPr>
          </a:p>
          <a:p>
            <a:r>
              <a:rPr lang="pl-PL" sz="1900" baseline="0" dirty="0" smtClean="0">
                <a:solidFill>
                  <a:srgbClr val="000000"/>
                </a:solidFill>
                <a:latin typeface="+mn-lt"/>
              </a:rPr>
              <a:t>Uznał, że błąd tkwi w narzucaniu klientowi/ człowiekowi swojego przekonania o tym, co dla niego dobre. </a:t>
            </a:r>
            <a:endParaRPr lang="pl-PL" sz="1200" baseline="0" dirty="0" smtClean="0">
              <a:solidFill>
                <a:srgbClr val="000000"/>
              </a:solidFill>
              <a:latin typeface="+mn-lt"/>
            </a:endParaRPr>
          </a:p>
          <a:p>
            <a:r>
              <a:rPr lang="pl-PL" sz="1900" baseline="0" dirty="0" smtClean="0">
                <a:solidFill>
                  <a:srgbClr val="000000"/>
                </a:solidFill>
                <a:latin typeface="+mn-lt"/>
              </a:rPr>
              <a:t>Postanowił podążać za tym, co ludzie uważają za dobre i możliwe w swoim przypadku: zapytał jak mogę Ci pomóc? Czego potrzebujesz? </a:t>
            </a:r>
            <a:endParaRPr lang="pl-PL" sz="1200" baseline="0" dirty="0" smtClean="0">
              <a:solidFill>
                <a:srgbClr val="000000"/>
              </a:solidFill>
              <a:latin typeface="+mn-lt"/>
            </a:endParaRPr>
          </a:p>
          <a:p>
            <a:r>
              <a:rPr lang="pl-PL" sz="1900" baseline="0" dirty="0" smtClean="0">
                <a:solidFill>
                  <a:srgbClr val="000000"/>
                </a:solidFill>
                <a:latin typeface="+mn-lt"/>
              </a:rPr>
              <a:t>Usłyszał: prywatności, swojego miejsca, poczucia bezpieczeństwa.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1768-9536-4E2C-A4F1-CE235ABACC29}" type="datetimeFigureOut">
              <a:rPr lang="pl-PL" smtClean="0"/>
              <a:pPr/>
              <a:t>2015-10-13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AEFC-8DF1-4882-9311-5794FA8A3AD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logo_n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16216" y="213417"/>
            <a:ext cx="2462817" cy="983335"/>
          </a:xfrm>
          <a:prstGeom prst="rect">
            <a:avLst/>
          </a:prstGeom>
        </p:spPr>
      </p:pic>
      <p:cxnSp>
        <p:nvCxnSpPr>
          <p:cNvPr id="9" name="Łącznik prosty 8"/>
          <p:cNvCxnSpPr/>
          <p:nvPr userDrawn="1"/>
        </p:nvCxnSpPr>
        <p:spPr>
          <a:xfrm>
            <a:off x="0" y="1340768"/>
            <a:ext cx="9144000" cy="0"/>
          </a:xfrm>
          <a:prstGeom prst="line">
            <a:avLst/>
          </a:prstGeom>
          <a:ln w="19050">
            <a:solidFill>
              <a:srgbClr val="E06C0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 userDrawn="1"/>
        </p:nvSpPr>
        <p:spPr>
          <a:xfrm>
            <a:off x="132058" y="188640"/>
            <a:ext cx="3863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5113"/>
            <a:r>
              <a:rPr lang="pl-PL" sz="2400" b="1" dirty="0" smtClean="0">
                <a:solidFill>
                  <a:schemeClr val="tx1"/>
                </a:solidFill>
                <a:latin typeface="Bebas Neue Bold" pitchFamily="34" charset="-18"/>
              </a:rPr>
              <a:t>1</a:t>
            </a:r>
            <a:r>
              <a:rPr lang="pl-PL" sz="2400" b="1" dirty="0" smtClean="0">
                <a:latin typeface="Bebas Neue Bold" pitchFamily="34" charset="-18"/>
              </a:rPr>
              <a:t> </a:t>
            </a:r>
            <a:r>
              <a:rPr lang="pl-PL" sz="2400" b="1" dirty="0" smtClean="0">
                <a:solidFill>
                  <a:srgbClr val="E06C08"/>
                </a:solidFill>
                <a:latin typeface="Bebas Neue Bold" pitchFamily="34" charset="-18"/>
              </a:rPr>
              <a:t>PROGRAM „NAJPIERW MIESZKANIE”</a:t>
            </a:r>
            <a:endParaRPr lang="pl-PL" sz="2400" dirty="0">
              <a:solidFill>
                <a:srgbClr val="E06C08"/>
              </a:solidFill>
              <a:latin typeface="Bebas Neue Bold" pitchFamily="34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576064"/>
          </a:xfrm>
        </p:spPr>
        <p:txBody>
          <a:bodyPr>
            <a:normAutofit/>
          </a:bodyPr>
          <a:lstStyle>
            <a:lvl1pPr algn="l">
              <a:defRPr lang="pl-PL" sz="3300" b="1" kern="1200" baseline="0" dirty="0" smtClean="0">
                <a:solidFill>
                  <a:srgbClr val="E06C08"/>
                </a:solidFill>
                <a:latin typeface="Bebas Neue Bold" pitchFamily="34" charset="-18"/>
                <a:ea typeface="+mj-ea"/>
                <a:cs typeface="+mj-cs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1768-9536-4E2C-A4F1-CE235ABACC29}" type="datetimeFigureOut">
              <a:rPr lang="pl-PL" smtClean="0"/>
              <a:pPr/>
              <a:t>2015-10-13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AEFC-8DF1-4882-9311-5794FA8A3AD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9" name="Obraz 8" descr="logo_n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16216" y="213417"/>
            <a:ext cx="2462817" cy="983335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132058" y="188640"/>
            <a:ext cx="3863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5113" indent="0"/>
            <a:r>
              <a:rPr lang="pl-PL" sz="2400" b="1" dirty="0" smtClean="0">
                <a:solidFill>
                  <a:schemeClr val="tx1"/>
                </a:solidFill>
                <a:latin typeface="Bebas Neue Bold" pitchFamily="34" charset="-18"/>
              </a:rPr>
              <a:t>1</a:t>
            </a:r>
            <a:r>
              <a:rPr lang="pl-PL" sz="2400" b="1" dirty="0" smtClean="0">
                <a:latin typeface="Bebas Neue Bold" pitchFamily="34" charset="-18"/>
              </a:rPr>
              <a:t> </a:t>
            </a:r>
            <a:r>
              <a:rPr lang="pl-PL" sz="2400" b="1" dirty="0" smtClean="0">
                <a:solidFill>
                  <a:srgbClr val="E06C08"/>
                </a:solidFill>
                <a:latin typeface="Bebas Neue Bold" pitchFamily="34" charset="-18"/>
              </a:rPr>
              <a:t>PROGRAM „NAJPIERW MIESZKANIE”</a:t>
            </a:r>
            <a:endParaRPr lang="pl-PL" sz="2400" dirty="0">
              <a:solidFill>
                <a:srgbClr val="E06C08"/>
              </a:solidFill>
              <a:latin typeface="Bebas Neue Bold" pitchFamily="34" charset="-18"/>
            </a:endParaRPr>
          </a:p>
        </p:txBody>
      </p:sp>
      <p:cxnSp>
        <p:nvCxnSpPr>
          <p:cNvPr id="14" name="Łącznik prosty 13"/>
          <p:cNvCxnSpPr/>
          <p:nvPr userDrawn="1"/>
        </p:nvCxnSpPr>
        <p:spPr>
          <a:xfrm>
            <a:off x="0" y="1340768"/>
            <a:ext cx="9144000" cy="0"/>
          </a:xfrm>
          <a:prstGeom prst="line">
            <a:avLst/>
          </a:prstGeom>
          <a:ln w="19050">
            <a:solidFill>
              <a:srgbClr val="E06C0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/>
          <p:cNvSpPr txBox="1">
            <a:spLocks/>
          </p:cNvSpPr>
          <p:nvPr userDrawn="1"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/>
          </a:solidFill>
        </p:spPr>
        <p:txBody>
          <a:bodyPr vert="horz" lIns="90000" tIns="108000" rIns="91440" bIns="108000" rtlCol="0" anchor="t" anchorCtr="0"/>
          <a:lstStyle>
            <a:lvl1pPr>
              <a:defRPr sz="2400">
                <a:latin typeface="Bebas Neue Bold" pitchFamily="34" charset="-18"/>
              </a:defRPr>
            </a:lvl1pPr>
          </a:lstStyle>
          <a:p>
            <a:pPr marL="265113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rgbClr val="E06C08"/>
              </a:solidFill>
              <a:effectLst/>
              <a:uLnTx/>
              <a:uFillTx/>
              <a:latin typeface="Bebas Neue Bold" pitchFamily="34" charset="-18"/>
              <a:ea typeface="+mn-ea"/>
              <a:cs typeface="+mn-cs"/>
            </a:endParaRPr>
          </a:p>
        </p:txBody>
      </p:sp>
      <p:pic>
        <p:nvPicPr>
          <p:cNvPr id="9" name="Obraz 8" descr="logo_n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16216" y="213417"/>
            <a:ext cx="2462817" cy="983335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132058" y="188640"/>
            <a:ext cx="3863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5113"/>
            <a:r>
              <a:rPr lang="pl-PL" sz="2400" b="1" dirty="0" smtClean="0">
                <a:solidFill>
                  <a:schemeClr val="tx1"/>
                </a:solidFill>
                <a:latin typeface="Bebas Neue Bold" pitchFamily="34" charset="-18"/>
              </a:rPr>
              <a:t>1</a:t>
            </a:r>
            <a:r>
              <a:rPr lang="pl-PL" sz="2400" b="1" dirty="0" smtClean="0">
                <a:latin typeface="Bebas Neue Bold" pitchFamily="34" charset="-18"/>
              </a:rPr>
              <a:t> </a:t>
            </a:r>
            <a:r>
              <a:rPr lang="pl-PL" sz="2400" b="1" dirty="0" smtClean="0">
                <a:solidFill>
                  <a:srgbClr val="E06C08"/>
                </a:solidFill>
                <a:latin typeface="Bebas Neue Bold" pitchFamily="34" charset="-18"/>
              </a:rPr>
              <a:t>PROGRAM „NAJPIERW MIESZKANIE”</a:t>
            </a:r>
            <a:endParaRPr lang="pl-PL" sz="2400" dirty="0">
              <a:solidFill>
                <a:srgbClr val="E06C08"/>
              </a:solidFill>
              <a:latin typeface="Bebas Neue Bold" pitchFamily="34" charset="-18"/>
            </a:endParaRP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0" y="1340768"/>
            <a:ext cx="9144000" cy="0"/>
          </a:xfrm>
          <a:prstGeom prst="line">
            <a:avLst/>
          </a:prstGeom>
          <a:ln w="19050">
            <a:solidFill>
              <a:srgbClr val="E06C0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2420888"/>
            <a:ext cx="9144000" cy="40324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pic>
        <p:nvPicPr>
          <p:cNvPr id="7" name="Obraz 6" descr="logo_n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16216" y="213417"/>
            <a:ext cx="2462817" cy="983335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132058" y="188640"/>
            <a:ext cx="3863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5113"/>
            <a:r>
              <a:rPr lang="pl-PL" sz="2400" b="1" dirty="0" smtClean="0">
                <a:solidFill>
                  <a:schemeClr val="tx1"/>
                </a:solidFill>
                <a:latin typeface="Bebas Neue Bold" pitchFamily="34" charset="-18"/>
              </a:rPr>
              <a:t>1</a:t>
            </a:r>
            <a:r>
              <a:rPr lang="pl-PL" sz="2400" b="1" dirty="0" smtClean="0">
                <a:latin typeface="Bebas Neue Bold" pitchFamily="34" charset="-18"/>
              </a:rPr>
              <a:t> </a:t>
            </a:r>
            <a:r>
              <a:rPr lang="pl-PL" sz="2400" b="1" dirty="0" smtClean="0">
                <a:solidFill>
                  <a:srgbClr val="E06C08"/>
                </a:solidFill>
                <a:latin typeface="Bebas Neue Bold" pitchFamily="34" charset="-18"/>
              </a:rPr>
              <a:t>PROGRAM „NAJPIERW MIESZKANIE”</a:t>
            </a:r>
            <a:endParaRPr lang="pl-PL" sz="2400" dirty="0">
              <a:solidFill>
                <a:srgbClr val="E06C08"/>
              </a:solidFill>
              <a:latin typeface="Bebas Neue Bold" pitchFamily="34" charset="-18"/>
            </a:endParaRPr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0" y="1340768"/>
            <a:ext cx="9144000" cy="0"/>
          </a:xfrm>
          <a:prstGeom prst="line">
            <a:avLst/>
          </a:prstGeom>
          <a:ln w="19050">
            <a:solidFill>
              <a:srgbClr val="E06C0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ytuł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576064"/>
          </a:xfrm>
        </p:spPr>
        <p:txBody>
          <a:bodyPr>
            <a:normAutofit/>
          </a:bodyPr>
          <a:lstStyle>
            <a:lvl1pPr algn="l">
              <a:defRPr lang="pl-PL" sz="3300" b="1" kern="1200" baseline="0" dirty="0" smtClean="0">
                <a:solidFill>
                  <a:srgbClr val="E06C08"/>
                </a:solidFill>
                <a:latin typeface="Bebas Neue Bold" pitchFamily="34" charset="-18"/>
                <a:ea typeface="+mj-ea"/>
                <a:cs typeface="+mj-cs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>
            <a:off x="0" y="1340768"/>
            <a:ext cx="9144000" cy="5517232"/>
          </a:xfrm>
          <a:prstGeom prst="rect">
            <a:avLst/>
          </a:prstGeom>
          <a:solidFill>
            <a:srgbClr val="E06C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logo_n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16216" y="213417"/>
            <a:ext cx="2462817" cy="983335"/>
          </a:xfrm>
          <a:prstGeom prst="rect">
            <a:avLst/>
          </a:prstGeom>
        </p:spPr>
      </p:pic>
      <p:sp>
        <p:nvSpPr>
          <p:cNvPr id="7" name="Prostokąt 6"/>
          <p:cNvSpPr/>
          <p:nvPr userDrawn="1"/>
        </p:nvSpPr>
        <p:spPr>
          <a:xfrm>
            <a:off x="132058" y="188640"/>
            <a:ext cx="3863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5113"/>
            <a:r>
              <a:rPr lang="pl-PL" sz="2400" b="1" dirty="0" smtClean="0">
                <a:solidFill>
                  <a:schemeClr val="tx1"/>
                </a:solidFill>
                <a:latin typeface="Bebas Neue Bold" pitchFamily="34" charset="-18"/>
              </a:rPr>
              <a:t>1</a:t>
            </a:r>
            <a:r>
              <a:rPr lang="pl-PL" sz="2400" b="1" dirty="0" smtClean="0">
                <a:latin typeface="Bebas Neue Bold" pitchFamily="34" charset="-18"/>
              </a:rPr>
              <a:t> </a:t>
            </a:r>
            <a:r>
              <a:rPr lang="pl-PL" sz="2400" b="1" dirty="0" smtClean="0">
                <a:solidFill>
                  <a:srgbClr val="E06C08"/>
                </a:solidFill>
                <a:latin typeface="Bebas Neue Bold" pitchFamily="34" charset="-18"/>
              </a:rPr>
              <a:t>PROGRAM „NAJPIERW MIESZKANIE”</a:t>
            </a:r>
            <a:endParaRPr lang="pl-PL" sz="2400" dirty="0">
              <a:solidFill>
                <a:srgbClr val="E06C08"/>
              </a:solidFill>
              <a:latin typeface="Bebas Neue Bold" pitchFamily="34" charset="-1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61768-9536-4E2C-A4F1-CE235ABACC29}" type="datetimeFigureOut">
              <a:rPr lang="pl-PL" smtClean="0"/>
              <a:pPr/>
              <a:t>2015-10-13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7AEFC-8DF1-4882-9311-5794FA8A3AD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7" r:id="rId5"/>
    <p:sldLayoutId id="214748365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560840" cy="4104456"/>
          </a:xfrm>
        </p:spPr>
        <p:txBody>
          <a:bodyPr>
            <a:noAutofit/>
          </a:bodyPr>
          <a:lstStyle/>
          <a:p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 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Mazowieckie Seminarium Interesariuszy Bezdomności 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Warszawa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r>
              <a:rPr lang="pl-PL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pl-PL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 dla osób z zaburzeniami i chorobami psychicznymi doświadczających kryzysu bezdomności" </a:t>
            </a:r>
            <a:endParaRPr lang="pl-PL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az 3" descr="log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70421"/>
            <a:ext cx="9144000" cy="887579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640"/>
            <a:ext cx="1440161" cy="111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1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7</Words>
  <Application>Microsoft Office PowerPoint</Application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VII Mazowieckie Seminarium Interesariuszy Bezdomności Warszawa 2015  "Pomoc dla osób z zaburzeniami i chorobami psychicznymi doświadczających kryzysu bezdomności"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Jerzy Jończyk</dc:creator>
  <cp:lastModifiedBy>Biuro Soc</cp:lastModifiedBy>
  <cp:revision>45</cp:revision>
  <dcterms:created xsi:type="dcterms:W3CDTF">2014-07-02T09:34:52Z</dcterms:created>
  <dcterms:modified xsi:type="dcterms:W3CDTF">2015-10-13T09:28:26Z</dcterms:modified>
</cp:coreProperties>
</file>